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6"/>
  </p:notesMasterIdLst>
  <p:handoutMasterIdLst>
    <p:handoutMasterId r:id="rId17"/>
  </p:handoutMasterIdLst>
  <p:sldIdLst>
    <p:sldId id="314" r:id="rId3"/>
    <p:sldId id="410" r:id="rId4"/>
    <p:sldId id="411" r:id="rId5"/>
    <p:sldId id="413" r:id="rId6"/>
    <p:sldId id="414" r:id="rId7"/>
    <p:sldId id="415" r:id="rId8"/>
    <p:sldId id="416" r:id="rId9"/>
    <p:sldId id="417" r:id="rId10"/>
    <p:sldId id="418" r:id="rId11"/>
    <p:sldId id="419" r:id="rId12"/>
    <p:sldId id="420" r:id="rId13"/>
    <p:sldId id="421" r:id="rId14"/>
    <p:sldId id="422" r:id="rId15"/>
  </p:sldIdLst>
  <p:sldSz cx="9144000" cy="6858000" type="screen4x3"/>
  <p:notesSz cx="6858000" cy="9144000"/>
  <p:custDataLst>
    <p:tags r:id="rId1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185" userDrawn="1">
          <p15:clr>
            <a:srgbClr val="A4A3A4"/>
          </p15:clr>
        </p15:guide>
        <p15:guide id="4" pos="1859" userDrawn="1">
          <p15:clr>
            <a:srgbClr val="A4A3A4"/>
          </p15:clr>
        </p15:guide>
        <p15:guide id="5" orient="horz" pos="243">
          <p15:clr>
            <a:srgbClr val="A4A3A4"/>
          </p15:clr>
        </p15:guide>
        <p15:guide id="6" pos="2885">
          <p15:clr>
            <a:srgbClr val="A4A3A4"/>
          </p15:clr>
        </p15:guide>
        <p15:guide id="7" pos="239">
          <p15:clr>
            <a:srgbClr val="A4A3A4"/>
          </p15:clr>
        </p15:guide>
        <p15:guide id="8" pos="555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3" autoAdjust="0"/>
    <p:restoredTop sz="82909" autoAdjust="0"/>
  </p:normalViewPr>
  <p:slideViewPr>
    <p:cSldViewPr snapToGrid="0" snapToObjects="1">
      <p:cViewPr varScale="1">
        <p:scale>
          <a:sx n="49" d="100"/>
          <a:sy n="49" d="100"/>
        </p:scale>
        <p:origin x="42" y="948"/>
      </p:cViewPr>
      <p:guideLst>
        <p:guide orient="horz" pos="2160"/>
        <p:guide pos="2880"/>
        <p:guide orient="horz" pos="1185"/>
        <p:guide pos="1859"/>
        <p:guide orient="horz" pos="243"/>
        <p:guide pos="2885"/>
        <p:guide pos="239"/>
        <p:guide pos="55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pPr/>
              <a:t>2/8/2018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pPr/>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99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1">
            <a:alphaModFix/>
          </a:blip>
          <a:srcRect/>
          <a:stretch/>
        </p:blipFill>
        <p:spPr>
          <a:xfrm>
            <a:off x="443972" y="6429709"/>
            <a:ext cx="917999" cy="279914"/>
          </a:xfrm>
          <a:prstGeom prst="rect">
            <a:avLst/>
          </a:prstGeom>
          <a:noFill/>
          <a:ln>
            <a:noFill/>
          </a:ln>
        </p:spPr>
      </p:pic>
      <p:sp>
        <p:nvSpPr>
          <p:cNvPr id="16"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8" r:id="rId3"/>
    <p:sldLayoutId id="2147483669" r:id="rId4"/>
    <p:sldLayoutId id="2147483651" r:id="rId5"/>
    <p:sldLayoutId id="2147483654" r:id="rId6"/>
    <p:sldLayoutId id="2147483655" r:id="rId7"/>
    <p:sldLayoutId id="2147483667"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pPr marL="0" marR="0" lvl="0" indent="0" algn="r" rtl="0">
                <a:spcBef>
                  <a:spcPts val="0"/>
                </a:spcBef>
                <a:buSzPct val="25000"/>
                <a:buNone/>
              </a:p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
        <p:nvSpPr>
          <p:cNvPr id="8"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7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49620" y="107792"/>
            <a:ext cx="8464180" cy="656002"/>
          </a:xfrm>
          <a:prstGeom prst="rect">
            <a:avLst/>
          </a:prstGeom>
          <a:noFill/>
          <a:ln>
            <a:noFill/>
          </a:ln>
        </p:spPr>
        <p:txBody>
          <a:bodyPr lIns="0" tIns="0" rIns="0" bIns="0" anchor="t" anchorCtr="0">
            <a:noAutofit/>
          </a:bodyPr>
          <a:lstStyle/>
          <a:p>
            <a:pPr lvl="0">
              <a:buSzPct val="25000"/>
            </a:pPr>
            <a:r>
              <a:rPr lang="en-IN" dirty="0" smtClean="0"/>
              <a:t>CONCEPTS OF PROGRAMMING LANGUAGES</a:t>
            </a:r>
            <a:endParaRPr lang="en-US" sz="3400" b="1" i="0" u="none" strike="noStrike" cap="none"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349620" y="1186440"/>
            <a:ext cx="4222380" cy="338454"/>
          </a:xfrm>
          <a:prstGeom prst="rect">
            <a:avLst/>
          </a:prstGeom>
          <a:noFill/>
          <a:ln>
            <a:noFill/>
          </a:ln>
        </p:spPr>
        <p:txBody>
          <a:bodyPr lIns="0" tIns="0" rIns="0" bIns="0" anchor="t" anchorCtr="0">
            <a:noAutofit/>
          </a:bodyPr>
          <a:lstStyle/>
          <a:p>
            <a:pPr marL="0" marR="0" lvl="0" indent="0" algn="l" rtl="0">
              <a:spcBef>
                <a:spcPts val="0"/>
              </a:spcBef>
              <a:buClr>
                <a:srgbClr val="007FA3"/>
              </a:buClr>
              <a:buSzPct val="25000"/>
              <a:buFont typeface="Arial"/>
              <a:buNone/>
            </a:pPr>
            <a:r>
              <a:rPr lang="en-US" sz="2000" dirty="0" smtClean="0">
                <a:solidFill>
                  <a:srgbClr val="007FA3"/>
                </a:solidFill>
              </a:rPr>
              <a:t>12</a:t>
            </a:r>
            <a:r>
              <a:rPr lang="en-US" sz="2000" baseline="30000" dirty="0" smtClean="0">
                <a:solidFill>
                  <a:srgbClr val="007FA3"/>
                </a:solidFill>
              </a:rPr>
              <a:t>th</a:t>
            </a:r>
            <a:r>
              <a:rPr lang="en-US" sz="2000" b="0" i="0" u="none" strike="noStrike" cap="none" dirty="0" smtClean="0">
                <a:solidFill>
                  <a:srgbClr val="007FA3"/>
                </a:solidFill>
                <a:latin typeface="Arial"/>
                <a:ea typeface="Arial"/>
                <a:cs typeface="Arial"/>
                <a:sym typeface="Arial"/>
              </a:rPr>
              <a:t> Edition</a:t>
            </a:r>
            <a:endParaRPr lang="en-US" sz="2000" b="0" i="0" u="none" strike="noStrike" cap="none" dirty="0">
              <a:solidFill>
                <a:srgbClr val="007FA3"/>
              </a:solidFill>
              <a:latin typeface="Arial"/>
              <a:ea typeface="Arial"/>
              <a:cs typeface="Arial"/>
              <a:sym typeface="Arial"/>
            </a:endParaRPr>
          </a:p>
        </p:txBody>
      </p:sp>
      <p:sp>
        <p:nvSpPr>
          <p:cNvPr id="198" name="Shape 198"/>
          <p:cNvSpPr txBox="1">
            <a:spLocks noGrp="1"/>
          </p:cNvSpPr>
          <p:nvPr>
            <p:ph type="body" idx="4294967295"/>
          </p:nvPr>
        </p:nvSpPr>
        <p:spPr>
          <a:xfrm>
            <a:off x="5034564" y="2839918"/>
            <a:ext cx="3657600" cy="564785"/>
          </a:xfrm>
          <a:prstGeom prst="rect">
            <a:avLst/>
          </a:prstGeom>
          <a:noFill/>
          <a:ln>
            <a:noFill/>
          </a:ln>
        </p:spPr>
        <p:txBody>
          <a:bodyPr lIns="0" tIns="0" rIns="0" bIns="0" anchor="b" anchorCtr="0">
            <a:noAutofit/>
          </a:bodyPr>
          <a:lstStyle/>
          <a:p>
            <a:pPr marL="0" marR="0" lvl="0" indent="0" rtl="0">
              <a:spcBef>
                <a:spcPts val="0"/>
              </a:spcBef>
              <a:buClr>
                <a:srgbClr val="007FA3"/>
              </a:buClr>
              <a:buSzPct val="25000"/>
              <a:buFont typeface="Arial"/>
              <a:buNone/>
            </a:pPr>
            <a:r>
              <a:rPr lang="en-US" sz="3000" b="0" i="0" u="none" strike="noStrike" cap="none" dirty="0">
                <a:solidFill>
                  <a:schemeClr val="dk1"/>
                </a:solidFill>
                <a:latin typeface="Arial"/>
                <a:ea typeface="Arial"/>
                <a:cs typeface="Arial"/>
                <a:sym typeface="Arial"/>
              </a:rPr>
              <a:t>Chapter </a:t>
            </a:r>
            <a:r>
              <a:rPr lang="en-US" sz="3000" dirty="0" smtClean="0"/>
              <a:t>10</a:t>
            </a:r>
            <a:endParaRPr lang="en-US" sz="3000" b="0" i="0" u="none" strike="noStrike" cap="none" dirty="0">
              <a:solidFill>
                <a:schemeClr val="dk1"/>
              </a:solidFill>
              <a:latin typeface="Arial"/>
              <a:ea typeface="Arial"/>
              <a:cs typeface="Arial"/>
              <a:sym typeface="Arial"/>
            </a:endParaRPr>
          </a:p>
        </p:txBody>
      </p:sp>
      <p:sp>
        <p:nvSpPr>
          <p:cNvPr id="199" name="Shape 199"/>
          <p:cNvSpPr txBox="1">
            <a:spLocks noGrp="1"/>
          </p:cNvSpPr>
          <p:nvPr>
            <p:ph type="body" idx="4294967295"/>
          </p:nvPr>
        </p:nvSpPr>
        <p:spPr>
          <a:xfrm>
            <a:off x="5034564" y="3542721"/>
            <a:ext cx="3657600" cy="917136"/>
          </a:xfrm>
          <a:prstGeom prst="rect">
            <a:avLst/>
          </a:prstGeom>
          <a:noFill/>
          <a:ln>
            <a:noFill/>
          </a:ln>
        </p:spPr>
        <p:txBody>
          <a:bodyPr lIns="0" tIns="0" rIns="0" bIns="0" anchor="t" anchorCtr="0">
            <a:noAutofit/>
          </a:bodyPr>
          <a:lstStyle/>
          <a:p>
            <a:pPr marL="0" indent="0">
              <a:spcBef>
                <a:spcPts val="0"/>
              </a:spcBef>
              <a:buSzPct val="25000"/>
              <a:buNone/>
            </a:pPr>
            <a:r>
              <a:rPr lang="en-US" sz="2200" dirty="0" smtClean="0"/>
              <a:t>Implementing Subprograms</a:t>
            </a:r>
            <a:endParaRPr lang="en-US" sz="2200" i="0" u="none" strike="noStrike" cap="none" dirty="0">
              <a:solidFill>
                <a:schemeClr val="dk1"/>
              </a:solidFill>
              <a:latin typeface="Arial"/>
              <a:ea typeface="Arial"/>
              <a:cs typeface="Arial"/>
              <a:sym typeface="Arial"/>
            </a:endParaRPr>
          </a:p>
        </p:txBody>
      </p:sp>
      <p:pic>
        <p:nvPicPr>
          <p:cNvPr id="9" name="Picture 2" descr="M:\08VOL4\Graphics\Powerpoint\PEARSON\PE031-SEBESTA\Incoming\sebesta_cpl12e_hepm.jpg"/>
          <p:cNvPicPr>
            <a:picLocks noChangeAspect="1" noChangeArrowheads="1"/>
          </p:cNvPicPr>
          <p:nvPr/>
        </p:nvPicPr>
        <p:blipFill>
          <a:blip r:embed="rId3"/>
          <a:srcRect/>
          <a:stretch>
            <a:fillRect/>
          </a:stretch>
        </p:blipFill>
        <p:spPr bwMode="auto">
          <a:xfrm>
            <a:off x="531829" y="1600200"/>
            <a:ext cx="3763046" cy="4653815"/>
          </a:xfrm>
          <a:prstGeom prst="rect">
            <a:avLst/>
          </a:prstGeom>
          <a:noFill/>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1"/>
            <a:ext cx="8570686" cy="946725"/>
          </a:xfrm>
        </p:spPr>
        <p:txBody>
          <a:bodyPr anchor="t"/>
          <a:lstStyle/>
          <a:p>
            <a:r>
              <a:rPr lang="en-US" sz="2800" dirty="0"/>
              <a:t>Figure 10-9 Stack contents </a:t>
            </a:r>
            <a:r>
              <a:rPr lang="en-US" sz="2800" dirty="0" smtClean="0"/>
              <a:t>at</a:t>
            </a:r>
            <a:r>
              <a:rPr lang="en-US" sz="2800" dirty="0"/>
              <a:t> </a:t>
            </a:r>
            <a:r>
              <a:rPr lang="en-US" sz="2800" dirty="0" smtClean="0"/>
              <a:t>position 1 </a:t>
            </a:r>
            <a:r>
              <a:rPr lang="en-US" sz="2800" dirty="0"/>
              <a:t>in </a:t>
            </a:r>
            <a:r>
              <a:rPr lang="en-US" sz="2800" dirty="0" smtClean="0"/>
              <a:t>the program main</a:t>
            </a:r>
            <a:endParaRPr lang="en-US" sz="2800" dirty="0"/>
          </a:p>
        </p:txBody>
      </p:sp>
      <p:pic>
        <p:nvPicPr>
          <p:cNvPr id="4" name="Picture 3" descr="There are 5 sections labeled A R I for sub 1, A R I for sub 3, A R I for sub 2, A R I for big sub, A R I for main underscore 2. There is a label at the top reading top. Section sub 1 has 5 cell stacks, local, local, dynamic link which has a line that goes to the bottom of sub 3, static link which has a dotted line that goes to the bottom of big sub, and return to sub 3. The variable d is next to the top local and the variable a is next to the second local. Section sub 3 has 5 cell stacks, local, local, dynamic link which has a line that goes to the bottom of sub 2, static link which has a dotted line that goes to the bottom of big sub, and return to sub 2.The variable e is next to the top local and the variable c is next to the second local. Section sub 2 has 5 cell stacks, local, local, dynamic link which has a line that goes to the bottom of sub big sub, static link which has a dotted line that goes to the bottom of big sub, and return to sub big sub. The variable e is next to the top local, the variable b is next to the second local, and the variable x is next to parameter.  Section big sub has 6 cell stacks, local, local, local, dynamic link which has a line that goes to the bottom of main, static link, and return to main.The variable c is next to the top local, the variable b is next to the second local, and the variable a is next to the third local. Section main has 1 cell stacks, local. The variable x is next to the local. " title="Stack contents at position 1 in the program main. "/>
          <p:cNvPicPr>
            <a:picLocks noChangeAspect="1"/>
          </p:cNvPicPr>
          <p:nvPr/>
        </p:nvPicPr>
        <p:blipFill>
          <a:blip r:embed="rId2"/>
          <a:stretch>
            <a:fillRect/>
          </a:stretch>
        </p:blipFill>
        <p:spPr>
          <a:xfrm>
            <a:off x="3482956" y="970946"/>
            <a:ext cx="2178089" cy="5153820"/>
          </a:xfrm>
          <a:prstGeom prst="rect">
            <a:avLst/>
          </a:prstGeom>
        </p:spPr>
      </p:pic>
    </p:spTree>
    <p:extLst>
      <p:ext uri="{BB962C8B-B14F-4D97-AF65-F5344CB8AC3E}">
        <p14:creationId xmlns:p14="http://schemas.microsoft.com/office/powerpoint/2010/main" val="19710310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1"/>
            <a:ext cx="8570686" cy="946725"/>
          </a:xfrm>
        </p:spPr>
        <p:txBody>
          <a:bodyPr anchor="t"/>
          <a:lstStyle/>
          <a:p>
            <a:r>
              <a:rPr lang="en-US" sz="2800" dirty="0"/>
              <a:t>Figure 10-10 Block </a:t>
            </a:r>
            <a:r>
              <a:rPr lang="en-US" sz="2800" dirty="0" smtClean="0"/>
              <a:t>variable storage when blocks are </a:t>
            </a:r>
            <a:r>
              <a:rPr lang="en-US" sz="2800" dirty="0"/>
              <a:t>not </a:t>
            </a:r>
            <a:r>
              <a:rPr lang="en-US" sz="2800" dirty="0" smtClean="0"/>
              <a:t>treated as parameterless procedures</a:t>
            </a:r>
            <a:endParaRPr lang="en-US" sz="2800" dirty="0"/>
          </a:p>
        </p:txBody>
      </p:sp>
      <p:pic>
        <p:nvPicPr>
          <p:cNvPr id="4" name="Picture 3" descr="Three unlabeled levels proceed the block variables levels of e, d, c, b and g, and a and f. Locals levels read, z, y, and x. The bottom most level is a large shaded black that reads, activation record instance for main. " title="A demonstration of block variable storage when blocks are not treated as parameterless procedure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763" y="1440731"/>
            <a:ext cx="2144474" cy="4842360"/>
          </a:xfrm>
          <a:prstGeom prst="rect">
            <a:avLst/>
          </a:prstGeom>
        </p:spPr>
      </p:pic>
    </p:spTree>
    <p:extLst>
      <p:ext uri="{BB962C8B-B14F-4D97-AF65-F5344CB8AC3E}">
        <p14:creationId xmlns:p14="http://schemas.microsoft.com/office/powerpoint/2010/main" val="2122479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1"/>
            <a:ext cx="8570686" cy="946725"/>
          </a:xfrm>
        </p:spPr>
        <p:txBody>
          <a:bodyPr anchor="t"/>
          <a:lstStyle/>
          <a:p>
            <a:r>
              <a:rPr lang="en-US" sz="2800" dirty="0"/>
              <a:t>Figure 10-11 Stack contents </a:t>
            </a:r>
            <a:r>
              <a:rPr lang="en-US" sz="2800" dirty="0" smtClean="0"/>
              <a:t>for a dynamic-scoped program</a:t>
            </a:r>
            <a:endParaRPr lang="en-US" sz="2800" dirty="0"/>
          </a:p>
        </p:txBody>
      </p:sp>
      <p:pic>
        <p:nvPicPr>
          <p:cNvPr id="4" name="Picture 3" descr="There are 5 sections labeled A R I for sub 3, A R I for sub 2, A R I for sub 1, A R I for sub 1, A R I for main.  Section sub 3 has 4 cell stacks, local, local, dynamic link which has a line that goes to the bottom of sub 2, and return to sub 2. The variable z is next to the top local and the variable x is next to the second local. Section sub 2 has 4cell stacks, local, local, dynamic link which has a line that goes to the bottom of sub 1, and return to sub 1.The variable w is next to the top local and the variable v is next to the second local. Section sub 1 has 4 cell stacks, local, local, dynamic link which has a line that goes to the bottom of sub 1, and return to main.The variable w is next to the top local and the variable v is next to the second local. Section main has 2cell stacks, local and local. The variable u is next to the top local and the variable v is next to the second local. " title="The stack contents for a dynamic scoped program. "/>
          <p:cNvPicPr>
            <a:picLocks noChangeAspect="1"/>
          </p:cNvPicPr>
          <p:nvPr/>
        </p:nvPicPr>
        <p:blipFill>
          <a:blip r:embed="rId2"/>
          <a:stretch>
            <a:fillRect/>
          </a:stretch>
        </p:blipFill>
        <p:spPr>
          <a:xfrm>
            <a:off x="3337241" y="991892"/>
            <a:ext cx="2469518" cy="5260990"/>
          </a:xfrm>
          <a:prstGeom prst="rect">
            <a:avLst/>
          </a:prstGeom>
        </p:spPr>
      </p:pic>
    </p:spTree>
    <p:extLst>
      <p:ext uri="{BB962C8B-B14F-4D97-AF65-F5344CB8AC3E}">
        <p14:creationId xmlns:p14="http://schemas.microsoft.com/office/powerpoint/2010/main" val="2061063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1"/>
            <a:ext cx="8570686" cy="946725"/>
          </a:xfrm>
        </p:spPr>
        <p:txBody>
          <a:bodyPr anchor="t"/>
          <a:lstStyle/>
          <a:p>
            <a:r>
              <a:rPr lang="en-US" sz="2800" dirty="0"/>
              <a:t>Figure </a:t>
            </a:r>
            <a:r>
              <a:rPr lang="en-US" sz="2800" dirty="0" smtClean="0"/>
              <a:t>10-12 One </a:t>
            </a:r>
            <a:r>
              <a:rPr lang="en-US" sz="2800" dirty="0"/>
              <a:t>method of </a:t>
            </a:r>
            <a:r>
              <a:rPr lang="en-US" sz="2800" dirty="0" smtClean="0"/>
              <a:t>using shallow </a:t>
            </a:r>
            <a:r>
              <a:rPr lang="en-US" sz="2800" dirty="0"/>
              <a:t>access </a:t>
            </a:r>
            <a:r>
              <a:rPr lang="en-US" sz="2800" dirty="0" smtClean="0"/>
              <a:t>to implement dynamic scoping</a:t>
            </a:r>
            <a:endParaRPr lang="en-US" sz="2800" dirty="0"/>
          </a:p>
        </p:txBody>
      </p:sp>
      <p:pic>
        <p:nvPicPr>
          <p:cNvPr id="4" name="Picture 3" descr="There are 5 stacks that are labeled, u, v, x, z, and w. The names in the stack cells indicate the program units of the variable declaration. U has one cell stack labeled main. V has three cell stacks labeled, sub 1, sub 1, main. X has two cell stacks labeled, sub 3 and sub 2.Z has one cell stack labeled sub 3.W has three cell stacks labeled, sub 2, sub 1, sub 1." title="One method of using shallow access to implement dynamic scoping."/>
          <p:cNvPicPr>
            <a:picLocks noChangeAspect="1"/>
          </p:cNvPicPr>
          <p:nvPr/>
        </p:nvPicPr>
        <p:blipFill>
          <a:blip r:embed="rId2"/>
          <a:stretch>
            <a:fillRect/>
          </a:stretch>
        </p:blipFill>
        <p:spPr>
          <a:xfrm>
            <a:off x="828378" y="1580833"/>
            <a:ext cx="7487244" cy="4335874"/>
          </a:xfrm>
          <a:prstGeom prst="rect">
            <a:avLst/>
          </a:prstGeom>
        </p:spPr>
      </p:pic>
    </p:spTree>
    <p:extLst>
      <p:ext uri="{BB962C8B-B14F-4D97-AF65-F5344CB8AC3E}">
        <p14:creationId xmlns:p14="http://schemas.microsoft.com/office/powerpoint/2010/main" val="9996679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1"/>
            <a:ext cx="8527143" cy="1112195"/>
          </a:xfrm>
        </p:spPr>
        <p:txBody>
          <a:bodyPr anchor="t"/>
          <a:lstStyle/>
          <a:p>
            <a:r>
              <a:rPr lang="en-US" sz="2800" dirty="0"/>
              <a:t>Figure </a:t>
            </a:r>
            <a:r>
              <a:rPr lang="en-US" sz="2800" dirty="0" smtClean="0"/>
              <a:t>10-1 </a:t>
            </a:r>
            <a:r>
              <a:rPr lang="en-US" sz="2800" dirty="0"/>
              <a:t>An activation record </a:t>
            </a:r>
            <a:r>
              <a:rPr lang="en-US" sz="2800" dirty="0" smtClean="0"/>
              <a:t>for simple subprogram</a:t>
            </a:r>
            <a:endParaRPr lang="en-US" sz="2800" dirty="0"/>
          </a:p>
        </p:txBody>
      </p:sp>
      <p:pic>
        <p:nvPicPr>
          <p:cNvPr id="4" name="Picture 3" title="An activation record for a simple subprogram has 3 steps, local variables, parameters, and return addres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770" y="1330036"/>
            <a:ext cx="7698461" cy="4755153"/>
          </a:xfrm>
          <a:prstGeom prst="rect">
            <a:avLst/>
          </a:prstGeom>
        </p:spPr>
      </p:pic>
    </p:spTree>
    <p:extLst>
      <p:ext uri="{BB962C8B-B14F-4D97-AF65-F5344CB8AC3E}">
        <p14:creationId xmlns:p14="http://schemas.microsoft.com/office/powerpoint/2010/main" val="2436674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2"/>
            <a:ext cx="8570686" cy="989856"/>
          </a:xfrm>
        </p:spPr>
        <p:txBody>
          <a:bodyPr anchor="t"/>
          <a:lstStyle/>
          <a:p>
            <a:r>
              <a:rPr lang="en-US" sz="2800" dirty="0"/>
              <a:t>Figure </a:t>
            </a:r>
            <a:r>
              <a:rPr lang="en-US" sz="2800" dirty="0" smtClean="0"/>
              <a:t>10-2 </a:t>
            </a:r>
            <a:r>
              <a:rPr lang="en-US" sz="2800" dirty="0"/>
              <a:t>The code </a:t>
            </a:r>
            <a:r>
              <a:rPr lang="en-US" sz="2800" dirty="0" smtClean="0"/>
              <a:t>and activation records of a </a:t>
            </a:r>
            <a:r>
              <a:rPr lang="en-US" sz="2800" dirty="0"/>
              <a:t>program with </a:t>
            </a:r>
            <a:r>
              <a:rPr lang="en-US" sz="2800" dirty="0" smtClean="0"/>
              <a:t>simple subprograms</a:t>
            </a:r>
            <a:endParaRPr lang="en-US" sz="2800" dirty="0"/>
          </a:p>
        </p:txBody>
      </p:sp>
      <p:pic>
        <p:nvPicPr>
          <p:cNvPr id="4" name="Picture 3" descr="Data has 1 cell stackin the main sub section and three cell stacks each in the lettered sections. The main section information reads local variables. Section A reads local variables, parameters, and return address. Section B reads local variables, parameters, and return address. Section C reads local variables, parameters, and return address." title="The code and activation records of a program with a simple sub program. There are two sections data and code which each have a main subsection and three other subsections reading A, B, and C. Section code is blank in the figure. "/>
          <p:cNvPicPr>
            <a:picLocks noChangeAspect="1"/>
          </p:cNvPicPr>
          <p:nvPr/>
        </p:nvPicPr>
        <p:blipFill>
          <a:blip r:embed="rId2"/>
          <a:stretch>
            <a:fillRect/>
          </a:stretch>
        </p:blipFill>
        <p:spPr>
          <a:xfrm>
            <a:off x="3402106" y="1369063"/>
            <a:ext cx="2339788" cy="4943489"/>
          </a:xfrm>
          <a:prstGeom prst="rect">
            <a:avLst/>
          </a:prstGeom>
        </p:spPr>
      </p:pic>
    </p:spTree>
    <p:extLst>
      <p:ext uri="{BB962C8B-B14F-4D97-AF65-F5344CB8AC3E}">
        <p14:creationId xmlns:p14="http://schemas.microsoft.com/office/powerpoint/2010/main" val="2436674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1"/>
            <a:ext cx="8570686" cy="946725"/>
          </a:xfrm>
        </p:spPr>
        <p:txBody>
          <a:bodyPr anchor="t"/>
          <a:lstStyle/>
          <a:p>
            <a:r>
              <a:rPr lang="en-US" sz="2800" dirty="0"/>
              <a:t>Figure </a:t>
            </a:r>
            <a:r>
              <a:rPr lang="en-US" sz="2800" dirty="0" smtClean="0"/>
              <a:t>10-3 </a:t>
            </a:r>
            <a:r>
              <a:rPr lang="en-US" sz="2800" dirty="0"/>
              <a:t>A typical </a:t>
            </a:r>
            <a:r>
              <a:rPr lang="en-US" sz="2800" dirty="0" smtClean="0"/>
              <a:t>activation record </a:t>
            </a:r>
            <a:r>
              <a:rPr lang="en-US" sz="2800" dirty="0"/>
              <a:t>for a </a:t>
            </a:r>
            <a:r>
              <a:rPr lang="en-US" sz="2800" dirty="0" smtClean="0"/>
              <a:t>language with stack-dynamic local </a:t>
            </a:r>
            <a:r>
              <a:rPr lang="en-US" sz="2800" dirty="0"/>
              <a:t>variables</a:t>
            </a:r>
          </a:p>
        </p:txBody>
      </p:sp>
      <p:pic>
        <p:nvPicPr>
          <p:cNvPr id="4" name="Picture 3" title="An activation record for a language with stack dynamic local variables has 4 steps, local variables, parameters, dynamic link, and return address. Next to the record is the note stack top with an up arrow above it. "/>
          <p:cNvPicPr>
            <a:picLocks noChangeAspect="1"/>
          </p:cNvPicPr>
          <p:nvPr/>
        </p:nvPicPr>
        <p:blipFill>
          <a:blip r:embed="rId2"/>
          <a:stretch>
            <a:fillRect/>
          </a:stretch>
        </p:blipFill>
        <p:spPr>
          <a:xfrm>
            <a:off x="840288" y="1805485"/>
            <a:ext cx="7463424" cy="4030539"/>
          </a:xfrm>
          <a:prstGeom prst="rect">
            <a:avLst/>
          </a:prstGeom>
        </p:spPr>
      </p:pic>
    </p:spTree>
    <p:extLst>
      <p:ext uri="{BB962C8B-B14F-4D97-AF65-F5344CB8AC3E}">
        <p14:creationId xmlns:p14="http://schemas.microsoft.com/office/powerpoint/2010/main" val="1046282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1"/>
            <a:ext cx="8570686" cy="946725"/>
          </a:xfrm>
        </p:spPr>
        <p:txBody>
          <a:bodyPr anchor="t"/>
          <a:lstStyle/>
          <a:p>
            <a:r>
              <a:rPr lang="en-US" sz="2800" dirty="0" smtClean="0"/>
              <a:t>Figure 10-4 </a:t>
            </a:r>
            <a:r>
              <a:rPr lang="en-US" sz="2800" dirty="0"/>
              <a:t>The activation </a:t>
            </a:r>
            <a:r>
              <a:rPr lang="en-US" sz="2800" dirty="0" smtClean="0"/>
              <a:t>record for </a:t>
            </a:r>
            <a:r>
              <a:rPr lang="en-US" sz="2800" dirty="0"/>
              <a:t>function sub</a:t>
            </a:r>
          </a:p>
        </p:txBody>
      </p:sp>
      <p:pic>
        <p:nvPicPr>
          <p:cNvPr id="4" name="Picture 3" descr="From top to bottom, next to the first step reads sum.Next to the second step reads list 4.Next to the third step reads step 3. Next to the fourth step reads step 2. Next to the fifth step reads step 1. Next to the sixth step reads step 0. Next to the seventh step reads part. Next to the eighth step reads total." title="An activation record for a function stub has 10 steps, local, local, local, local, local, local, parameter,parameter, dynamic link, and return address. Next to the record are notes next to the top 8 steps. "/>
          <p:cNvPicPr>
            <a:picLocks noChangeAspect="1"/>
          </p:cNvPicPr>
          <p:nvPr/>
        </p:nvPicPr>
        <p:blipFill>
          <a:blip r:embed="rId2"/>
          <a:stretch>
            <a:fillRect/>
          </a:stretch>
        </p:blipFill>
        <p:spPr>
          <a:xfrm>
            <a:off x="2787917" y="1035423"/>
            <a:ext cx="3568166" cy="5237260"/>
          </a:xfrm>
          <a:prstGeom prst="rect">
            <a:avLst/>
          </a:prstGeom>
        </p:spPr>
      </p:pic>
    </p:spTree>
    <p:extLst>
      <p:ext uri="{BB962C8B-B14F-4D97-AF65-F5344CB8AC3E}">
        <p14:creationId xmlns:p14="http://schemas.microsoft.com/office/powerpoint/2010/main" val="19202428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1"/>
            <a:ext cx="8570686" cy="946725"/>
          </a:xfrm>
        </p:spPr>
        <p:txBody>
          <a:bodyPr anchor="t"/>
          <a:lstStyle/>
          <a:p>
            <a:r>
              <a:rPr lang="en-US" sz="2800" dirty="0" smtClean="0"/>
              <a:t>Figure </a:t>
            </a:r>
            <a:r>
              <a:rPr lang="en-US" sz="2800" dirty="0"/>
              <a:t>10-5 Stack contents for three points in a program</a:t>
            </a:r>
          </a:p>
        </p:txBody>
      </p:sp>
      <p:pic>
        <p:nvPicPr>
          <p:cNvPr id="4" name="Picture 3" descr="At point one there are 2 sections, A R I which means activation record instance for fun 1 and A R I for main. There are 5 cell stacks in fun 1 reading, local, local, parameter, dynamic link and return to main. There is one cell stack in main which reads local. There are variables notated beside the stacks. Next to the top level is t, next to the second level is s, and next to the third level is r. The main section is labeled with variable p. A line runs from dynamic link to the bottom of the main section or sixth step. At point 2 there are 3 sections, A R I for fun 2, A R I for fun 1, and A R I for main. There are 4 cell stacks in fun 2 which read, local, parameter, dynamic link, return to fun 1. There are 5 cell stacks in fun 1 which read, local, local, parameter, dynamic link and return to main. There is one cell stack in main which reads local.There are variables notated beside the stacks. Next to the top level is y and the one below it x. The fifth level variable is t.Next to the sixth level is s, and next to the seventh level is r. Next to the bottom or tenth level is p. Two lines run from both the third line to the top of the main or bottom level and from the eighth level to the bottomof the main or bottom level.At point 3 there are 4 sections, A R I for fun 3, A R I for fun 2, A R I for fun 1, and A R I for main. There are 2 cell stacks in fun 3 which read, parameter and dynamic link. There are 4 cell stacks in fun 2 which read, local, parameter, dynamic link, return to fun 1. There are 5 cell stacks in fun 1 which read, local, local, parameter, dynamic link and return to main. There is one cell stack in main which reads local.There are variables notated beside the stacks. In section fun 3 variable q is next to the parameter level. In section fun 2 variable y is next to local level and variable x is next to level parameter. In section fun 1 variable t is next to the first local level and variable s is next to the second local level. In section main, the variable p is next to the only level. Three lines run from the dynamic link level in section 3 to the bottom of section fun 2, the dynamic link level in section fun 2 to the top of the main or bottom level, and from the dynamic link level in fun 1 to the bottomof the main or bottom level. " title="The stack contents for three points in a program. "/>
          <p:cNvPicPr>
            <a:picLocks noChangeAspect="1"/>
          </p:cNvPicPr>
          <p:nvPr/>
        </p:nvPicPr>
        <p:blipFill>
          <a:blip r:embed="rId2"/>
          <a:stretch>
            <a:fillRect/>
          </a:stretch>
        </p:blipFill>
        <p:spPr>
          <a:xfrm>
            <a:off x="392872" y="1180184"/>
            <a:ext cx="8358257" cy="4938228"/>
          </a:xfrm>
          <a:prstGeom prst="rect">
            <a:avLst/>
          </a:prstGeom>
        </p:spPr>
      </p:pic>
    </p:spTree>
    <p:extLst>
      <p:ext uri="{BB962C8B-B14F-4D97-AF65-F5344CB8AC3E}">
        <p14:creationId xmlns:p14="http://schemas.microsoft.com/office/powerpoint/2010/main" val="19230149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1"/>
            <a:ext cx="8570686" cy="946725"/>
          </a:xfrm>
        </p:spPr>
        <p:txBody>
          <a:bodyPr anchor="t"/>
          <a:lstStyle/>
          <a:p>
            <a:r>
              <a:rPr lang="en-US" sz="2800" dirty="0"/>
              <a:t>Figure 10-6 The activation </a:t>
            </a:r>
            <a:r>
              <a:rPr lang="en-US" sz="2800" dirty="0" smtClean="0"/>
              <a:t>record for </a:t>
            </a:r>
            <a:r>
              <a:rPr lang="en-US" sz="2800" dirty="0"/>
              <a:t>factorial</a:t>
            </a:r>
          </a:p>
        </p:txBody>
      </p:sp>
      <p:pic>
        <p:nvPicPr>
          <p:cNvPr id="4" name="Picture 3" title="An activation record for a factorial has 4 steps, functional value, parameter, dynamic link, and return address. Next to the record on the parameter level is variable n. "/>
          <p:cNvPicPr>
            <a:picLocks noChangeAspect="1"/>
          </p:cNvPicPr>
          <p:nvPr/>
        </p:nvPicPr>
        <p:blipFill>
          <a:blip r:embed="rId2"/>
          <a:stretch>
            <a:fillRect/>
          </a:stretch>
        </p:blipFill>
        <p:spPr>
          <a:xfrm>
            <a:off x="1380097" y="1164566"/>
            <a:ext cx="6383806" cy="4797206"/>
          </a:xfrm>
          <a:prstGeom prst="rect">
            <a:avLst/>
          </a:prstGeom>
        </p:spPr>
      </p:pic>
    </p:spTree>
    <p:extLst>
      <p:ext uri="{BB962C8B-B14F-4D97-AF65-F5344CB8AC3E}">
        <p14:creationId xmlns:p14="http://schemas.microsoft.com/office/powerpoint/2010/main" val="470521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1"/>
            <a:ext cx="8570686" cy="946725"/>
          </a:xfrm>
        </p:spPr>
        <p:txBody>
          <a:bodyPr anchor="t"/>
          <a:lstStyle/>
          <a:p>
            <a:r>
              <a:rPr lang="en-US" sz="2800" dirty="0"/>
              <a:t>Figure </a:t>
            </a:r>
            <a:r>
              <a:rPr lang="en-US" sz="2800" dirty="0" smtClean="0"/>
              <a:t>10-7 </a:t>
            </a:r>
            <a:r>
              <a:rPr lang="en-US" sz="2800" dirty="0"/>
              <a:t>Stack contents at position 1 in factorial</a:t>
            </a:r>
          </a:p>
        </p:txBody>
      </p:sp>
      <p:pic>
        <p:nvPicPr>
          <p:cNvPr id="4" name="Picture 3" descr="At first call there are 2 sections, First A R I for factorial which means first activation record instance for factorial and A R I for main. There are 4 cell stacks for first A R I for factorial, functional value question mark, parameter 3, dynamic link with line to the bottom of A R I main, and return to main. There is one cell stack for A R I for main which is local question mark. The variable n is next to parameter 3 in the first A R I. The top line of first A R I is pointed to by an arrow labeled top. The word value is next to the main or bottom most level. At second call there are 3 sections, second A R I for factorial, First A R I for factorial which means first activation record instance for factorial and A R I for main. There are 4 cell stacks for second A R I for factorial, functional value question mark, parameter 2, dynamic link with a line to the bottom of first A R I section, and return to factorial. There are 4 cell stacks for first A R I for factorial, functional value question mark, parameter 3, dynamic link with line to the bottom of A R I main, and return to main. There is one cell stack for A R I for main which is, local question mark. The variable n is next to parameter 2 in the second A R I and parameter 3 in the first A R I. The top line of second A R I is pointed to by an arrow labeled top. The word value is next to the main or bottom most level. At third call there are 4 sections, third A R I for factorial, second A R I for factorial, First A R I for factorial which means first activation record instance for factorial and A R I for main. There are 4 cell stacks for third A R I for factorial, functional value question mark, parameter 1, dynamic link with a line to the bottom of the second A R I section, and return to factorial. There are 4 cell stacks for second A R I for factorial, functional value question mark, parameter 2, dynamic link with a line to the bottom of first A R I section, and return to factorial. There are 4 cell stacks for first A R I for factorial, functional value question mark, parameter 3, dynamic link with line to the bottom of A R I main, and return to main. There is one cell stack for A R I for main which is, local question mark. The variable n is next to parameter 1 in the third A R I, parameter 2 in the second A R I, and parameter 3 in the first A R I. The top line of third A R I is pointed to by an arrow labeled top. The word value is next to the main or bottom most level." title="The stack contents for position 1 in factorial."/>
          <p:cNvPicPr>
            <a:picLocks noChangeAspect="1"/>
          </p:cNvPicPr>
          <p:nvPr/>
        </p:nvPicPr>
        <p:blipFill>
          <a:blip r:embed="rId2"/>
          <a:stretch>
            <a:fillRect/>
          </a:stretch>
        </p:blipFill>
        <p:spPr>
          <a:xfrm>
            <a:off x="1216959" y="1007682"/>
            <a:ext cx="6710083" cy="5389690"/>
          </a:xfrm>
          <a:prstGeom prst="rect">
            <a:avLst/>
          </a:prstGeom>
        </p:spPr>
      </p:pic>
    </p:spTree>
    <p:extLst>
      <p:ext uri="{BB962C8B-B14F-4D97-AF65-F5344CB8AC3E}">
        <p14:creationId xmlns:p14="http://schemas.microsoft.com/office/powerpoint/2010/main" val="30429681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217841"/>
            <a:ext cx="8570686" cy="946725"/>
          </a:xfrm>
        </p:spPr>
        <p:txBody>
          <a:bodyPr anchor="t"/>
          <a:lstStyle/>
          <a:p>
            <a:r>
              <a:rPr lang="en-US" sz="2800" dirty="0"/>
              <a:t>Figure 10-8 Stack contents during execution of main and factorial</a:t>
            </a:r>
          </a:p>
        </p:txBody>
      </p:sp>
      <p:pic>
        <p:nvPicPr>
          <p:cNvPr id="4" name="Picture 3" descr="At position 2 in factorial third callcompleted there are 4 sections, third A R I for factorial, second A R I for factorial, First A R I for factorial which means first activation record instance for factorial and A R I for main. There are 4 cell stacks for third A R I for factorial, functional value 1, parameter 1, dynamic link with a line to the bottom of the second A R I section, and return to factorial. There are 4 cell stacks for second A R I for factorial, functional value question mark, parameter 2, dynamic link with a line to the bottom of first A R I section, and return to factorial. There are 4 cell stacks for first A R I for factorial, functional value question mark, parameter 3, dynamic link with line to the bottom of A R I main, and return to main. There is one cell stack for A R I for main which is, local question mark. The variable n is next to parameter 1 in the third A R I, parameter 2 in the second A R I, and parameter 3 in the first A R I. The top line of third A R I is pointed to by an arrow labeled top. The word value is next to the main or bottom most level.At position 2 in factorial second call completed call there are 3 sections, second A R I for factorial, First A R I for factorial which means first activation record instance for factorial and A R I for main. There are 4 cell stacks for second A R I for factorial, functional value 2, parameter 2, dynamic link with a line to the bottom of first A R I section, and return to factorial. There are 4 cell stacks for first A R I for factorial, functional value question mark, parameter 3, dynamic link with line to the bottom of A R I main, and return to main. There is one cell stack for A R I for main which is, local question mark. The variable n is next to parameter 2 in the second A R I and parameter 3 in the first A R I. The top line of second A R I is pointed to by an arrow labeled top. The word value is next to the main or bottom most level. At position 2 in factorial first call completed, there are 2 sections, First A R I for factorial and A R I for main. There are 4 cell stacks for first A R I for factorial, functional value 6, parameter 3, dynamic link with line to the bottom of A R I main, and return to main. There is one cell stack for A R I for main which is local question mark. The variable n is next to parameter 3 in the first A R I. The top line of first A R I is pointed to by an arrow labeled top. The word value is next to the main or bottom most level. In position 3 in main final results. There is one cell stack for A R I for main which is local question mark. The top line of first A R I is pointed to by an arrow labeled top. The word value is next to the main or bottom most level." title="Stack contents during the execution of main and factorial functions. "/>
          <p:cNvPicPr>
            <a:picLocks noChangeAspect="1"/>
          </p:cNvPicPr>
          <p:nvPr/>
        </p:nvPicPr>
        <p:blipFill>
          <a:blip r:embed="rId2"/>
          <a:stretch>
            <a:fillRect/>
          </a:stretch>
        </p:blipFill>
        <p:spPr>
          <a:xfrm>
            <a:off x="2309357" y="1247886"/>
            <a:ext cx="4525287" cy="5143978"/>
          </a:xfrm>
          <a:prstGeom prst="rect">
            <a:avLst/>
          </a:prstGeom>
        </p:spPr>
      </p:pic>
    </p:spTree>
    <p:extLst>
      <p:ext uri="{BB962C8B-B14F-4D97-AF65-F5344CB8AC3E}">
        <p14:creationId xmlns:p14="http://schemas.microsoft.com/office/powerpoint/2010/main" val="39698597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277&quot;&gt;&lt;property id=&quot;20148&quot; value=&quot;5&quot;/&gt;&lt;property id=&quot;20300&quot; value=&quot;Slide 1 - &amp;quot;CONCEPTS OF PROGRAMMING LANGUAGES&amp;quot;&quot;/&gt;&lt;property id=&quot;20307&quot; value=&quot;314&quot;/&gt;&lt;/object&gt;&lt;object type=&quot;3&quot; unique_id=&quot;524656&quot;&gt;&lt;property id=&quot;20148&quot; value=&quot;5&quot;/&gt;&lt;property id=&quot;20300&quot; value=&quot;Slide 2 - &amp;quot;Figure 10-1 An activation record for simple subprogram&amp;quot;&quot;/&gt;&lt;property id=&quot;20307&quot; value=&quot;410&quot;/&gt;&lt;/object&gt;&lt;object type=&quot;3&quot; unique_id=&quot;525065&quot;&gt;&lt;property id=&quot;20148&quot; value=&quot;5&quot;/&gt;&lt;property id=&quot;20300&quot; value=&quot;Slide 3 - &amp;quot;Figure 10-2 The code and activation records of a program with simple subprograms&amp;quot;&quot;/&gt;&lt;property id=&quot;20307&quot; value=&quot;411&quot;/&gt;&lt;/object&gt;&lt;object type=&quot;3&quot; unique_id=&quot;525067&quot;&gt;&lt;property id=&quot;20148&quot; value=&quot;5&quot;/&gt;&lt;property id=&quot;20300&quot; value=&quot;Slide 4 - &amp;quot;Figure 10-3 A typical activation record for a language with stack-dynamic local variables&amp;quot;&quot;/&gt;&lt;property id=&quot;20307&quot; value=&quot;413&quot;/&gt;&lt;/object&gt;&lt;object type=&quot;3&quot; unique_id=&quot;525068&quot;&gt;&lt;property id=&quot;20148&quot; value=&quot;5&quot;/&gt;&lt;property id=&quot;20300&quot; value=&quot;Slide 5 - &amp;quot;Figure 10-4 The activation record for function sub&amp;quot;&quot;/&gt;&lt;property id=&quot;20307&quot; value=&quot;414&quot;/&gt;&lt;/object&gt;&lt;object type=&quot;3&quot; unique_id=&quot;525120&quot;&gt;&lt;property id=&quot;20148&quot; value=&quot;5&quot;/&gt;&lt;property id=&quot;20300&quot; value=&quot;Slide 6 - &amp;quot;Figure 10-5 Stack contents for three points in a program&amp;quot;&quot;/&gt;&lt;property id=&quot;20307&quot; value=&quot;415&quot;/&gt;&lt;/object&gt;&lt;object type=&quot;3&quot; unique_id=&quot;525121&quot;&gt;&lt;property id=&quot;20148&quot; value=&quot;5&quot;/&gt;&lt;property id=&quot;20300&quot; value=&quot;Slide 7 - &amp;quot;Figure 10-6 The activation record for factorial&amp;quot;&quot;/&gt;&lt;property id=&quot;20307&quot; value=&quot;416&quot;/&gt;&lt;/object&gt;&lt;object type=&quot;3&quot; unique_id=&quot;525122&quot;&gt;&lt;property id=&quot;20148&quot; value=&quot;5&quot;/&gt;&lt;property id=&quot;20300&quot; value=&quot;Slide 8 - &amp;quot;Figure 10-7 Stack contents at position 1 in factorial&amp;quot;&quot;/&gt;&lt;property id=&quot;20307&quot; value=&quot;417&quot;/&gt;&lt;/object&gt;&lt;object type=&quot;3&quot; unique_id=&quot;525123&quot;&gt;&lt;property id=&quot;20148&quot; value=&quot;5&quot;/&gt;&lt;property id=&quot;20300&quot; value=&quot;Slide 9 - &amp;quot;Figure 10-8 Stack contents during execution of main and factorial&amp;quot;&quot;/&gt;&lt;property id=&quot;20307&quot; value=&quot;418&quot;/&gt;&lt;/object&gt;&lt;object type=&quot;3&quot; unique_id=&quot;525124&quot;&gt;&lt;property id=&quot;20148&quot; value=&quot;5&quot;/&gt;&lt;property id=&quot;20300&quot; value=&quot;Slide 10 - &amp;quot;Figure 10-9 Stack contents at position 1 in the program main&amp;quot;&quot;/&gt;&lt;property id=&quot;20307&quot; value=&quot;419&quot;/&gt;&lt;/object&gt;&lt;object type=&quot;3&quot; unique_id=&quot;525125&quot;&gt;&lt;property id=&quot;20148&quot; value=&quot;5&quot;/&gt;&lt;property id=&quot;20300&quot; value=&quot;Slide 11 - &amp;quot;Figure 10-10 Block variable storage when blocks are not treated as parameterless procedures&amp;quot;&quot;/&gt;&lt;property id=&quot;20307&quot; value=&quot;420&quot;/&gt;&lt;/object&gt;&lt;object type=&quot;3&quot; unique_id=&quot;525126&quot;&gt;&lt;property id=&quot;20148&quot; value=&quot;5&quot;/&gt;&lt;property id=&quot;20300&quot; value=&quot;Slide 12 - &amp;quot;Figure 10-11 Stack contents for a dynamic-scoped program&amp;quot;&quot;/&gt;&lt;property id=&quot;20307&quot; value=&quot;421&quot;/&gt;&lt;/object&gt;&lt;object type=&quot;3&quot; unique_id=&quot;525127&quot;&gt;&lt;property id=&quot;20148&quot; value=&quot;5&quot;/&gt;&lt;property id=&quot;20300&quot; value=&quot;Slide 13 - &amp;quot;Figure 10-12 One method of using shallow access to implement dynamic scoping&amp;quot;&quot;/&gt;&lt;property id=&quot;20307&quot; value=&quot;422&quot;/&gt;&lt;/object&gt;&lt;/object&gt;&lt;/object&gt;&lt;/database&gt;"/>
</p:tagLst>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8267</TotalTime>
  <Words>132</Words>
  <Application>Microsoft Office PowerPoint</Application>
  <PresentationFormat>On-screen Show (4:3)</PresentationFormat>
  <Paragraphs>16</Paragraphs>
  <Slides>13</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Noto Sans Symbols</vt:lpstr>
      <vt:lpstr>Times New Roman</vt:lpstr>
      <vt:lpstr>Verdana</vt:lpstr>
      <vt:lpstr>508 Lecture</vt:lpstr>
      <vt:lpstr>1_508 Lecture</vt:lpstr>
      <vt:lpstr>CONCEPTS OF PROGRAMMING LANGUAGES</vt:lpstr>
      <vt:lpstr>Figure 10-1 An activation record for simple subprogram</vt:lpstr>
      <vt:lpstr>Figure 10-2 The code and activation records of a program with simple subprograms</vt:lpstr>
      <vt:lpstr>Figure 10-3 A typical activation record for a language with stack-dynamic local variables</vt:lpstr>
      <vt:lpstr>Figure 10-4 The activation record for function sub</vt:lpstr>
      <vt:lpstr>Figure 10-5 Stack contents for three points in a program</vt:lpstr>
      <vt:lpstr>Figure 10-6 The activation record for factorial</vt:lpstr>
      <vt:lpstr>Figure 10-7 Stack contents at position 1 in factorial</vt:lpstr>
      <vt:lpstr>Figure 10-8 Stack contents during execution of main and factorial</vt:lpstr>
      <vt:lpstr>Figure 10-9 Stack contents at position 1 in the program main</vt:lpstr>
      <vt:lpstr>Figure 10-10 Block variable storage when blocks are not treated as parameterless procedures</vt:lpstr>
      <vt:lpstr>Figure 10-11 Stack contents for a dynamic-scoped program</vt:lpstr>
      <vt:lpstr>Figure 10-12 One method of using shallow access to implement dynamic scoping</vt:lpstr>
    </vt:vector>
  </TitlesOfParts>
  <Company>SPi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Pediatric Nursing: Caring for Children, 7e</dc:title>
  <dc:subject>Health Science</dc:subject>
  <dc:creator>Ball/Bindler/Cowen/Shaw</dc:creator>
  <cp:keywords>Principles of Pediatric Nursing</cp:keywords>
  <cp:lastModifiedBy>lw_dlf</cp:lastModifiedBy>
  <cp:revision>726</cp:revision>
  <dcterms:modified xsi:type="dcterms:W3CDTF">2018-02-08T06:34:40Z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